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77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46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38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9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581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03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3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4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ED0C8-215D-4788-AF86-DEE03F7BFDBD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2873-0FD5-461B-A050-5E74B1CF5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34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1709" y="1149926"/>
            <a:ext cx="6650182" cy="3629891"/>
          </a:xfrm>
        </p:spPr>
        <p:txBody>
          <a:bodyPr>
            <a:normAutofit/>
          </a:bodyPr>
          <a:lstStyle/>
          <a:p>
            <a:endParaRPr lang="ru-RU" sz="2600" b="1" i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" y="0"/>
            <a:ext cx="5470303" cy="3574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1808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67880"/>
            <a:ext cx="10515600" cy="5060083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дошкольного образования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 дошкольного образовательного учреждения детского сада комбинированного вида № 4 станицы Должанской муниципального образования </a:t>
            </a:r>
            <a:r>
              <a:rPr lang="ru-RU" sz="2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(далее – ДОУ) это локальный акт, который определяет содержание и организацию образовательной деятельности 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в разновозрастной старшей подготовительной к школе группе компенсирующей  </a:t>
            </a:r>
            <a:r>
              <a:rPr lang="ru-RU" sz="2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направленности для детей (от 5</a:t>
            </a:r>
            <a:r>
              <a:rPr lang="ru-RU" sz="2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7 лет).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цель, задачи, планируемые результаты, содержание и организацию образовательной деятельности на уровне дошкольного образования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разновозрастной старшей подготовительной к школе группе компенсирующей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направленности, включает обязательную часть и часть, формируемую участниками образовательных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отношений. Содержание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формах, специфичных для детей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возрастной группы. </a:t>
            </a:r>
            <a:endParaRPr lang="ru-RU" sz="2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9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 детей, на которых ориентирована группа</a:t>
            </a:r>
            <a:b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702994"/>
              </p:ext>
            </p:extLst>
          </p:nvPr>
        </p:nvGraphicFramePr>
        <p:xfrm>
          <a:off x="1502351" y="1538288"/>
          <a:ext cx="9705975" cy="297313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34911">
                  <a:extLst>
                    <a:ext uri="{9D8B030D-6E8A-4147-A177-3AD203B41FA5}">
                      <a16:colId xmlns:a16="http://schemas.microsoft.com/office/drawing/2014/main" val="2170688137"/>
                    </a:ext>
                  </a:extLst>
                </a:gridCol>
                <a:gridCol w="1355588">
                  <a:extLst>
                    <a:ext uri="{9D8B030D-6E8A-4147-A177-3AD203B41FA5}">
                      <a16:colId xmlns:a16="http://schemas.microsoft.com/office/drawing/2014/main" val="4265514023"/>
                    </a:ext>
                  </a:extLst>
                </a:gridCol>
                <a:gridCol w="1178715">
                  <a:extLst>
                    <a:ext uri="{9D8B030D-6E8A-4147-A177-3AD203B41FA5}">
                      <a16:colId xmlns:a16="http://schemas.microsoft.com/office/drawing/2014/main" val="1907343073"/>
                    </a:ext>
                  </a:extLst>
                </a:gridCol>
                <a:gridCol w="863526">
                  <a:extLst>
                    <a:ext uri="{9D8B030D-6E8A-4147-A177-3AD203B41FA5}">
                      <a16:colId xmlns:a16="http://schemas.microsoft.com/office/drawing/2014/main" val="1246951890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3666508568"/>
                    </a:ext>
                  </a:extLst>
                </a:gridCol>
                <a:gridCol w="1510146">
                  <a:extLst>
                    <a:ext uri="{9D8B030D-6E8A-4147-A177-3AD203B41FA5}">
                      <a16:colId xmlns:a16="http://schemas.microsoft.com/office/drawing/2014/main" val="1090678056"/>
                    </a:ext>
                  </a:extLst>
                </a:gridCol>
                <a:gridCol w="1482435">
                  <a:extLst>
                    <a:ext uri="{9D8B030D-6E8A-4147-A177-3AD203B41FA5}">
                      <a16:colId xmlns:a16="http://schemas.microsoft.com/office/drawing/2014/main" val="2390766383"/>
                    </a:ext>
                  </a:extLst>
                </a:gridCol>
              </a:tblGrid>
              <a:tr h="770135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Возраст 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групп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 детей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Предельная наполняемость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375056"/>
                  </a:ext>
                </a:extLst>
              </a:tr>
              <a:tr h="3697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девочек 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мальчиков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708709"/>
                  </a:ext>
                </a:extLst>
              </a:tr>
              <a:tr h="13145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Разновозрастная старшая подготовительная к школе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компенсирующей направленности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5 до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лет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0480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703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41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2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программы </a:t>
            </a:r>
            <a:b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600"/>
            <a:ext cx="9351818" cy="3823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спроектирована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ФГОС дошкольного образования и с учетом Федеральной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дошкольного образования (далее – Федеральная программа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ct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Обязательная часть: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ФАП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– утверждена Приказом Министерства просвещения Российской федерации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ноября 2022г.</a:t>
            </a:r>
          </a:p>
          <a:p>
            <a:pPr marL="0" indent="0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317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090" y="263237"/>
            <a:ext cx="11208328" cy="126945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Программа с учётом особенностей ДОУ, региона, образовательных потребностей и запросов родителей воспитанников и следующих программ: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Программы, формируемая участниками образовательных отношений, представлена следующими парциальными программами:</a:t>
            </a:r>
            <a:b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21476" y="3011724"/>
            <a:ext cx="2945125" cy="2208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28" y="1775473"/>
            <a:ext cx="2795805" cy="2096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289282" y="1532696"/>
            <a:ext cx="64732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Парциальная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музыкального воспитания «Ладушки»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Каплунова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И.М.,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Новоскольцева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И.А.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2018г;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«Краеведение для дошколят» (для детей 4-7 лет), коллектив педагогов МБДОУ ДСКВ № 15 г. Ейска МО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Ейский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г.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Ейск; 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Программа ДОУ по духовно – нравственному воспитанию «Православные праздники, как средство приобщения детей к истокам национальной культуры», Е.О. Данилова, Т.В. Довженко, МБДОУ ДС КВ № 18 г. Ейска;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Региональная образовательная программа «Все про то, как мы живем» Романычева Н. В., Головач Л.В.,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Илюхина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Ю.В. Краснодар, 2022.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9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178" y="22657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заимодействия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</a:t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 с семьями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25974"/>
            <a:ext cx="115824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39.3 ФАП ДО, главными целями взаимодействия педагогического коллектива ДОО с семьями обучающихся дошкольного возраста являются: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взаимодействия с семьей, вовлечение родителей (законных представителей) и опекунов в образовательную деятельность для формирования у них компетентной педагогической позиции по отношению к собственному ребенку.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75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06582"/>
            <a:ext cx="10938164" cy="5470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целей осуществляется через решение основных задач: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у педагогических работников уважительного отношения к традициям семейного воспитания обучающихся и признания приоритетности родительского права в вопросах воспитания ребенка;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вовлечение родителей (законных представителей) в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-образовательный процесс;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эффективных технологий сотрудничества с родителями (законными представителями), активизация их участия в жизни детского сада;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активной информационно-развивающей среды, обеспечивающей единые подходы к развитию личности в семье и детском коллективе;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родительской компетентности в вопросах воспитания и обучения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429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91" y="166254"/>
            <a:ext cx="9150926" cy="7762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взаимодействия с семьями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941" y="849605"/>
            <a:ext cx="11268840" cy="5402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 в воспитании, обучении и развитии ребёнка: в соответствии с Законом об образовании у родителей (законных представителей) обучающихся не только есть преимущественное право на обучение и воспитание детей, но именно они обязаны заложить основы физического, нравственного и интеллектуального развития личности ребёнка;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открытость: для родителей (законных представителей) доступна актуальная информация об особенностях пребывания ребёнка в группе; каждому из родителей (законных представителей) предоставлен свободный доступ в МБДОУ; между педагогами и родителями (законными представителями) обеспечен обмен информацией об особенностях развития ребёнка в МБДОУ и семье;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взаимное доверие, уважение и доброжелательность во взаимоотношениях педагогов и родителей (законных представителей): при взаимодействии педагоги придерживаются этики и культурных правил общения, проявляют позитивный настрой на общение и сотрудничество с родителями (законными представителями); этично и разумно используют полученную информацию как со стороны педагогов, так и со стороны родителей (законных представителей) в интересах детей;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индивидуально-дифференцированный подход к каждой семье: при взаимодействии учитываются особенности семейного воспитания, потребности родителей (законных представителей) в отношении образования ребёнка, отношение к педагогу и МБДОУ, проводимым мероприятиям; обеспечена возможность включения родителей (законных представителей) в совместное решение образовательных задач;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возрастосообразность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 планировании и осуществлении взаимодействия учитываются особенности и характер отношений ребёнка с родителями (законными представителями), прежде всего, с матерью (преимущественно для детей младенческого и раннего возраста), обусловленные возрастными особенностями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58455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89752_26-p-fon-dlya-prezentatsii-kuban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4" y="0"/>
            <a:ext cx="12167956" cy="710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7" y="-41780"/>
            <a:ext cx="8667851" cy="99796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семьями</a:t>
            </a: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995444"/>
              </p:ext>
            </p:extLst>
          </p:nvPr>
        </p:nvGraphicFramePr>
        <p:xfrm>
          <a:off x="678872" y="1098265"/>
          <a:ext cx="10820400" cy="5608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5725">
                  <a:extLst>
                    <a:ext uri="{9D8B030D-6E8A-4147-A177-3AD203B41FA5}">
                      <a16:colId xmlns:a16="http://schemas.microsoft.com/office/drawing/2014/main" val="2915855829"/>
                    </a:ext>
                  </a:extLst>
                </a:gridCol>
                <a:gridCol w="2763855">
                  <a:extLst>
                    <a:ext uri="{9D8B030D-6E8A-4147-A177-3AD203B41FA5}">
                      <a16:colId xmlns:a16="http://schemas.microsoft.com/office/drawing/2014/main" val="1326321096"/>
                    </a:ext>
                  </a:extLst>
                </a:gridCol>
                <a:gridCol w="5180820">
                  <a:extLst>
                    <a:ext uri="{9D8B030D-6E8A-4147-A177-3AD203B41FA5}">
                      <a16:colId xmlns:a16="http://schemas.microsoft.com/office/drawing/2014/main" val="3915754946"/>
                    </a:ext>
                  </a:extLst>
                </a:gridCol>
              </a:tblGrid>
              <a:tr h="6248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-аналитическое направление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Просветительское и консультационное направление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extLst>
                  <a:ext uri="{0D108BD9-81ED-4DB2-BD59-A6C34878D82A}">
                    <a16:rowId xmlns:a16="http://schemas.microsoft.com/office/drawing/2014/main" val="2829498309"/>
                  </a:ext>
                </a:extLst>
              </a:tr>
              <a:tr h="7030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родителей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опросы, социологические срезы,  «почтовый ящик», педагогические беседы с родителями (законными представителями); дни (недели) открытых дверей, открытые просмотры занятий и других видов деятельности детей.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rowSpan="5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групповые родительские собрания, круглые столы, семинары- практикумы, тренинги и ролевые игры, консультации, педагогические гостиные, родительские клубы и другое; информационные проспекты, стенды, ширмы, папки- передвижки для родителей (законных представителей); журналы и газеты, издаваемые МБДОУ для родителей (законных представителей), педагогические библиотеки для родителей (законных представителей); сайты МБДОУ и социальные группы в сети Интернет;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медиарепортажи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интервью; фотографии, выставки детских работ, совместных работ родителей (законных представителей) и детей, участие в конкурсах.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Досуговая форма - совместные праздники и вечера, семейные спортивные и тематические мероприятия, тематические досуги, знакомство с семейными традициями.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extLst>
                  <a:ext uri="{0D108BD9-81ED-4DB2-BD59-A6C34878D82A}">
                    <a16:rowId xmlns:a16="http://schemas.microsoft.com/office/drawing/2014/main" val="281631313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Просвещение родителей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941737"/>
                  </a:ext>
                </a:extLst>
              </a:tr>
              <a:tr h="6248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Ответственное и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осознанное</a:t>
                      </a:r>
                      <a:r>
                        <a:rPr lang="ru-RU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родительство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131783"/>
                  </a:ext>
                </a:extLst>
              </a:tr>
              <a:tr h="97284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и установления партнёрских отношений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474731"/>
                  </a:ext>
                </a:extLst>
              </a:tr>
              <a:tr h="103270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Вовлечение родителей в образовательный процесс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96" marR="64496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723618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519079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2903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635</Words>
  <Application>Microsoft Office PowerPoint</Application>
  <PresentationFormat>Широкоэкранный</PresentationFormat>
  <Paragraphs>61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Возрастная категория детей, на которых ориентирована группа </vt:lpstr>
      <vt:lpstr>Используемые программы  </vt:lpstr>
      <vt:lpstr> Программа с учётом особенностей ДОУ, региона, образовательных потребностей и запросов родителей воспитанников и следующих программ:  Часть Программы, формируемая участниками образовательных отношений, представлена следующими парциальными программами: </vt:lpstr>
      <vt:lpstr>Взаимодействия педагогического коллектива с семьями воспитанников </vt:lpstr>
      <vt:lpstr>Презентация PowerPoint</vt:lpstr>
      <vt:lpstr>Принципы взаимодействия с семьями</vt:lpstr>
      <vt:lpstr>Формы взаимодействия с семьями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dou4@eysk.edu.ru</dc:creator>
  <cp:lastModifiedBy>dou4@eysk.edu.ru</cp:lastModifiedBy>
  <cp:revision>43</cp:revision>
  <dcterms:created xsi:type="dcterms:W3CDTF">2022-08-26T07:04:51Z</dcterms:created>
  <dcterms:modified xsi:type="dcterms:W3CDTF">2025-03-24T06:22:35Z</dcterms:modified>
</cp:coreProperties>
</file>